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1"/>
  </p:notesMasterIdLst>
  <p:sldIdLst>
    <p:sldId id="257" r:id="rId4"/>
    <p:sldId id="258" r:id="rId5"/>
    <p:sldId id="259" r:id="rId6"/>
    <p:sldId id="261" r:id="rId7"/>
    <p:sldId id="265" r:id="rId8"/>
    <p:sldId id="262" r:id="rId9"/>
    <p:sldId id="263" r:id="rId10"/>
  </p:sldIdLst>
  <p:sldSz cx="9144000" cy="5143500" type="screen16x9"/>
  <p:notesSz cx="6858000" cy="9144000"/>
  <p:embeddedFontLst>
    <p:embeddedFont>
      <p:font typeface="Dosis" pitchFamily="2" charset="0"/>
      <p:regular r:id="rId12"/>
      <p:bold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Black" panose="02000000000000000000" pitchFamily="2" charset="0"/>
      <p:bold r:id="rId18"/>
      <p:boldItalic r:id="rId19"/>
    </p:embeddedFont>
    <p:embeddedFont>
      <p:font typeface="Roboto Thin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05" d="100"/>
          <a:sy n="105" d="100"/>
        </p:scale>
        <p:origin x="126" y="6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E3B862DE-55A9-84A8-6C58-839A52221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>
            <a:extLst>
              <a:ext uri="{FF2B5EF4-FFF2-40B4-BE49-F238E27FC236}">
                <a16:creationId xmlns:a16="http://schemas.microsoft.com/office/drawing/2014/main" id="{9C9ADA76-4391-95ED-B9C1-E428DEED5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>
            <a:extLst>
              <a:ext uri="{FF2B5EF4-FFF2-40B4-BE49-F238E27FC236}">
                <a16:creationId xmlns:a16="http://schemas.microsoft.com/office/drawing/2014/main" id="{5D7DC7DC-D496-43C2-DF94-DE9A15736B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691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>
          <a:extLst>
            <a:ext uri="{FF2B5EF4-FFF2-40B4-BE49-F238E27FC236}">
              <a16:creationId xmlns:a16="http://schemas.microsoft.com/office/drawing/2014/main" id="{28C979C9-CE18-79AE-1CDA-EC9A77578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>
            <a:extLst>
              <a:ext uri="{FF2B5EF4-FFF2-40B4-BE49-F238E27FC236}">
                <a16:creationId xmlns:a16="http://schemas.microsoft.com/office/drawing/2014/main" id="{D21EF794-644D-C1DE-BD19-A3B022DC9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>
            <a:extLst>
              <a:ext uri="{FF2B5EF4-FFF2-40B4-BE49-F238E27FC236}">
                <a16:creationId xmlns:a16="http://schemas.microsoft.com/office/drawing/2014/main" id="{0E39E792-99CF-EB5E-68A6-923B3B61B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25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Clint Prentice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10/30/2024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hape 298">
            <a:extLst>
              <a:ext uri="{FF2B5EF4-FFF2-40B4-BE49-F238E27FC236}">
                <a16:creationId xmlns:a16="http://schemas.microsoft.com/office/drawing/2014/main" id="{157E4432-5B93-7B48-747F-420B3E3C1D5F}"/>
              </a:ext>
            </a:extLst>
          </p:cNvPr>
          <p:cNvSpPr/>
          <p:nvPr/>
        </p:nvSpPr>
        <p:spPr>
          <a:xfrm>
            <a:off x="466802" y="454788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Data gathered for this project by:</a:t>
            </a:r>
            <a:endParaRPr sz="9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137259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questions have a lower completion rate? What do you think the reason is?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some actionable insights for </a:t>
            </a: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Parker?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Which questions of the quiz have a lower completion rate?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Finding Responses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73100" y="1201324"/>
            <a:ext cx="3781912" cy="378793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Finding number of responses for each question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question,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41983" y="3392523"/>
            <a:ext cx="4920900" cy="15967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5 has a significant drop off in responses from the other questions. This could be from: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Sensitive information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No up-to-date eye exam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769858654"/>
              </p:ext>
            </p:extLst>
          </p:nvPr>
        </p:nvGraphicFramePr>
        <p:xfrm>
          <a:off x="241983" y="1201324"/>
          <a:ext cx="4920900" cy="20941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5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Number of responses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1. What are you looking for?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500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2. What’s your fit?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475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3. Which shapes do you like?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380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4. Which colors do you like?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361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9909919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5. When was your last eye exam?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270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>
          <a:extLst>
            <a:ext uri="{FF2B5EF4-FFF2-40B4-BE49-F238E27FC236}">
              <a16:creationId xmlns:a16="http://schemas.microsoft.com/office/drawing/2014/main" id="{D3776613-9491-F7A4-ADC0-29B0A4515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>
            <a:extLst>
              <a:ext uri="{FF2B5EF4-FFF2-40B4-BE49-F238E27FC236}">
                <a16:creationId xmlns:a16="http://schemas.microsoft.com/office/drawing/2014/main" id="{97EF58E1-20A5-6A10-3B02-BF1003A5A08A}"/>
              </a:ext>
            </a:extLst>
          </p:cNvPr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kumimoji="0" lang="e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. Actionable Insights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48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8F8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Style Quiz Trends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Depending on when this data was pulled, we can correlate color with seasonality of glasses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Most respondents preferred rectangular shapes.</a:t>
            </a: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Least popular combination of glasses would be a Wide, Round, Two-Toned pair</a:t>
            </a: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646694703"/>
              </p:ext>
            </p:extLst>
          </p:nvPr>
        </p:nvGraphicFramePr>
        <p:xfrm>
          <a:off x="5357581" y="194490"/>
          <a:ext cx="3474719" cy="23772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28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516">
                  <a:extLst>
                    <a:ext uri="{9D8B030D-6E8A-4147-A177-3AD203B41FA5}">
                      <a16:colId xmlns:a16="http://schemas.microsoft.com/office/drawing/2014/main" val="3192883592"/>
                    </a:ext>
                  </a:extLst>
                </a:gridCol>
              </a:tblGrid>
              <a:tr h="35169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Most Popular Choices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744223"/>
                  </a:ext>
                </a:extLst>
              </a:tr>
              <a:tr h="527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Attribute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Response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Total Responses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9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Style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Women’s Styles</a:t>
                      </a:r>
                      <a:endParaRPr sz="12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469</a:t>
                      </a:r>
                      <a:endParaRPr sz="1200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9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Fit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Narrow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408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69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Shape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Rectangular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397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69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Color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Tortoise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292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Shape 332">
            <a:extLst>
              <a:ext uri="{FF2B5EF4-FFF2-40B4-BE49-F238E27FC236}">
                <a16:creationId xmlns:a16="http://schemas.microsoft.com/office/drawing/2014/main" id="{493D9730-03F1-0B51-D586-5B04BD1F8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490959"/>
              </p:ext>
            </p:extLst>
          </p:nvPr>
        </p:nvGraphicFramePr>
        <p:xfrm>
          <a:off x="5357581" y="2671865"/>
          <a:ext cx="3492224" cy="23772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33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6964">
                  <a:extLst>
                    <a:ext uri="{9D8B030D-6E8A-4147-A177-3AD203B41FA5}">
                      <a16:colId xmlns:a16="http://schemas.microsoft.com/office/drawing/2014/main" val="319288359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Least Popular Choices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2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Attribute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Response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Total Responses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Style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Men’s Styles</a:t>
                      </a:r>
                      <a:endParaRPr sz="1200" dirty="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432</a:t>
                      </a:r>
                      <a:endParaRPr sz="1200" dirty="0"/>
                    </a:p>
                  </a:txBody>
                  <a:tcPr marL="91425" marR="91425" marT="91425" marB="91425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Fit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Wide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198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Shape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Round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180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Color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Two-tone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104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4F5DF42-055B-9447-0DEC-6613EC35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59" y="3461003"/>
            <a:ext cx="2099065" cy="798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39F54-9A7A-472B-2F1E-477BB3183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461003"/>
            <a:ext cx="2188208" cy="798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7C3847-A765-47B0-0012-9A4FA635C138}"/>
              </a:ext>
            </a:extLst>
          </p:cNvPr>
          <p:cNvSpPr txBox="1"/>
          <p:nvPr/>
        </p:nvSpPr>
        <p:spPr>
          <a:xfrm>
            <a:off x="2451532" y="370660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>
          <a:extLst>
            <a:ext uri="{FF2B5EF4-FFF2-40B4-BE49-F238E27FC236}">
              <a16:creationId xmlns:a16="http://schemas.microsoft.com/office/drawing/2014/main" id="{2F963BE6-093C-006B-8C19-D4D046C22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>
            <a:extLst>
              <a:ext uri="{FF2B5EF4-FFF2-40B4-BE49-F238E27FC236}">
                <a16:creationId xmlns:a16="http://schemas.microsoft.com/office/drawing/2014/main" id="{19AED088-0E0A-6B7A-4A7E-359A970DA46E}"/>
              </a:ext>
            </a:extLst>
          </p:cNvPr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Home Try-On: Three vs Five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>
            <a:extLst>
              <a:ext uri="{FF2B5EF4-FFF2-40B4-BE49-F238E27FC236}">
                <a16:creationId xmlns:a16="http://schemas.microsoft.com/office/drawing/2014/main" id="{4E3BCF29-EDB4-CDAE-FD6D-511CCCADD787}"/>
              </a:ext>
            </a:extLst>
          </p:cNvPr>
          <p:cNvSpPr txBox="1"/>
          <p:nvPr/>
        </p:nvSpPr>
        <p:spPr>
          <a:xfrm>
            <a:off x="5273100" y="1201324"/>
            <a:ext cx="3781912" cy="385530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home_try_on_data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IN ('3 pairs', '5 pairs')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purchase_data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CASE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   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THEN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    ELSE 0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END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made_purchase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home_try_on_data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LEFT JOIN purchase p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COUNT(*)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made_purchase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total_purchases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ROUND(SUM(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made_purchase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* 1.0 / COUNT(*) * 100, 2)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purchase_rate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purchase_data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en-US" sz="7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>
            <a:extLst>
              <a:ext uri="{FF2B5EF4-FFF2-40B4-BE49-F238E27FC236}">
                <a16:creationId xmlns:a16="http://schemas.microsoft.com/office/drawing/2014/main" id="{2A73C967-FCC2-7A9A-ED9B-D9BEE7D96465}"/>
              </a:ext>
            </a:extLst>
          </p:cNvPr>
          <p:cNvSpPr txBox="1"/>
          <p:nvPr/>
        </p:nvSpPr>
        <p:spPr>
          <a:xfrm>
            <a:off x="265087" y="3293571"/>
            <a:ext cx="4920900" cy="11691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Users ordering 5 pairs are 49.53% more likely to purchase glasses!</a:t>
            </a:r>
          </a:p>
        </p:txBody>
      </p:sp>
      <p:graphicFrame>
        <p:nvGraphicFramePr>
          <p:cNvPr id="325" name="Shape 325">
            <a:extLst>
              <a:ext uri="{FF2B5EF4-FFF2-40B4-BE49-F238E27FC236}">
                <a16:creationId xmlns:a16="http://schemas.microsoft.com/office/drawing/2014/main" id="{A232BCBA-3BBA-15CF-A5C9-B062B681B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277732"/>
              </p:ext>
            </p:extLst>
          </p:nvPr>
        </p:nvGraphicFramePr>
        <p:xfrm>
          <a:off x="265088" y="1545018"/>
          <a:ext cx="4920899" cy="1169167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49608">
                  <a:extLst>
                    <a:ext uri="{9D8B030D-6E8A-4147-A177-3AD203B41FA5}">
                      <a16:colId xmlns:a16="http://schemas.microsoft.com/office/drawing/2014/main" val="1713594283"/>
                    </a:ext>
                  </a:extLst>
                </a:gridCol>
                <a:gridCol w="1149608">
                  <a:extLst>
                    <a:ext uri="{9D8B030D-6E8A-4147-A177-3AD203B41FA5}">
                      <a16:colId xmlns:a16="http://schemas.microsoft.com/office/drawing/2014/main" val="1494095597"/>
                    </a:ext>
                  </a:extLst>
                </a:gridCol>
                <a:gridCol w="1149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20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Number of pairs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Total Users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Total Purchases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Purchase Rate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26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 Pairs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379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201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53.03%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2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5 Pairs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371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294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79.05%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47814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472</Words>
  <Application>Microsoft Office PowerPoint</Application>
  <PresentationFormat>On-screen Show (16:9)</PresentationFormat>
  <Paragraphs>115</Paragraphs>
  <Slides>7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Roboto Thin</vt:lpstr>
      <vt:lpstr>Roboto</vt:lpstr>
      <vt:lpstr>Roboto Black</vt:lpstr>
      <vt:lpstr>Courier New</vt:lpstr>
      <vt:lpstr>Arial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Clint Prentice</cp:lastModifiedBy>
  <cp:revision>6</cp:revision>
  <dcterms:modified xsi:type="dcterms:W3CDTF">2024-10-31T00:16:46Z</dcterms:modified>
</cp:coreProperties>
</file>